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4"/>
  </p:notesMasterIdLst>
  <p:sldIdLst>
    <p:sldId id="256" r:id="rId2"/>
    <p:sldId id="305" r:id="rId3"/>
    <p:sldId id="306" r:id="rId4"/>
    <p:sldId id="316" r:id="rId5"/>
    <p:sldId id="321" r:id="rId6"/>
    <p:sldId id="308" r:id="rId7"/>
    <p:sldId id="317" r:id="rId8"/>
    <p:sldId id="309" r:id="rId9"/>
    <p:sldId id="318" r:id="rId10"/>
    <p:sldId id="311" r:id="rId11"/>
    <p:sldId id="319" r:id="rId12"/>
    <p:sldId id="30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0975C2-AEA2-43C9-B915-3394183D920B}" v="3" dt="2020-08-19T12:55:01.8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33351" autoAdjust="0"/>
    <p:restoredTop sz="50000"/>
  </p:normalViewPr>
  <p:slideViewPr>
    <p:cSldViewPr snapToGrid="0">
      <p:cViewPr varScale="1">
        <p:scale>
          <a:sx n="68" d="100"/>
          <a:sy n="68" d="100"/>
        </p:scale>
        <p:origin x="60" y="17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ly North" userId="52e2d7fe0a4c5456" providerId="LiveId" clId="{5D0975C2-AEA2-43C9-B915-3394183D920B}"/>
    <pc:docChg chg="custSel delSld modMainMaster">
      <pc:chgData name="Sally North" userId="52e2d7fe0a4c5456" providerId="LiveId" clId="{5D0975C2-AEA2-43C9-B915-3394183D920B}" dt="2020-08-19T13:31:47.995" v="68" actId="20577"/>
      <pc:docMkLst>
        <pc:docMk/>
      </pc:docMkLst>
      <pc:sldChg chg="del">
        <pc:chgData name="Sally North" userId="52e2d7fe0a4c5456" providerId="LiveId" clId="{5D0975C2-AEA2-43C9-B915-3394183D920B}" dt="2020-08-19T12:56:55.608" v="66" actId="2696"/>
        <pc:sldMkLst>
          <pc:docMk/>
          <pc:sldMk cId="135233308" sldId="292"/>
        </pc:sldMkLst>
      </pc:sldChg>
      <pc:sldMasterChg chg="modSldLayout">
        <pc:chgData name="Sally North" userId="52e2d7fe0a4c5456" providerId="LiveId" clId="{5D0975C2-AEA2-43C9-B915-3394183D920B}" dt="2020-08-19T13:31:47.995" v="68" actId="20577"/>
        <pc:sldMasterMkLst>
          <pc:docMk/>
          <pc:sldMasterMk cId="909586123" sldId="2147483648"/>
        </pc:sldMasterMkLst>
        <pc:sldLayoutChg chg="addSp delSp modSp mod">
          <pc:chgData name="Sally North" userId="52e2d7fe0a4c5456" providerId="LiveId" clId="{5D0975C2-AEA2-43C9-B915-3394183D920B}" dt="2020-08-19T13:31:42.399" v="67" actId="20577"/>
          <pc:sldLayoutMkLst>
            <pc:docMk/>
            <pc:sldMasterMk cId="909586123" sldId="2147483648"/>
            <pc:sldLayoutMk cId="1791733821" sldId="2147483649"/>
          </pc:sldLayoutMkLst>
          <pc:spChg chg="del">
            <ac:chgData name="Sally North" userId="52e2d7fe0a4c5456" providerId="LiveId" clId="{5D0975C2-AEA2-43C9-B915-3394183D920B}" dt="2020-08-19T12:55:22.772" v="53" actId="478"/>
            <ac:spMkLst>
              <pc:docMk/>
              <pc:sldMasterMk cId="909586123" sldId="2147483648"/>
              <pc:sldLayoutMk cId="1791733821" sldId="2147483649"/>
              <ac:spMk id="2" creationId="{00000000-0000-0000-0000-000000000000}"/>
            </ac:spMkLst>
          </pc:spChg>
          <pc:spChg chg="del">
            <ac:chgData name="Sally North" userId="52e2d7fe0a4c5456" providerId="LiveId" clId="{5D0975C2-AEA2-43C9-B915-3394183D920B}" dt="2020-08-19T12:55:24.275" v="54" actId="478"/>
            <ac:spMkLst>
              <pc:docMk/>
              <pc:sldMasterMk cId="909586123" sldId="2147483648"/>
              <pc:sldLayoutMk cId="1791733821" sldId="2147483649"/>
              <ac:spMk id="3" creationId="{00000000-0000-0000-0000-000000000000}"/>
            </ac:spMkLst>
          </pc:spChg>
          <pc:spChg chg="del">
            <ac:chgData name="Sally North" userId="52e2d7fe0a4c5456" providerId="LiveId" clId="{5D0975C2-AEA2-43C9-B915-3394183D920B}" dt="2020-08-19T12:55:25.550" v="55" actId="478"/>
            <ac:spMkLst>
              <pc:docMk/>
              <pc:sldMasterMk cId="909586123" sldId="2147483648"/>
              <pc:sldLayoutMk cId="1791733821" sldId="2147483649"/>
              <ac:spMk id="4" creationId="{00000000-0000-0000-0000-000000000000}"/>
            </ac:spMkLst>
          </pc:spChg>
          <pc:spChg chg="del">
            <ac:chgData name="Sally North" userId="52e2d7fe0a4c5456" providerId="LiveId" clId="{5D0975C2-AEA2-43C9-B915-3394183D920B}" dt="2020-08-19T12:55:26.956" v="56" actId="478"/>
            <ac:spMkLst>
              <pc:docMk/>
              <pc:sldMasterMk cId="909586123" sldId="2147483648"/>
              <pc:sldLayoutMk cId="1791733821" sldId="2147483649"/>
              <ac:spMk id="5" creationId="{00000000-0000-0000-0000-000000000000}"/>
            </ac:spMkLst>
          </pc:spChg>
          <pc:spChg chg="del">
            <ac:chgData name="Sally North" userId="52e2d7fe0a4c5456" providerId="LiveId" clId="{5D0975C2-AEA2-43C9-B915-3394183D920B}" dt="2020-08-19T12:55:28.233" v="57" actId="478"/>
            <ac:spMkLst>
              <pc:docMk/>
              <pc:sldMasterMk cId="909586123" sldId="2147483648"/>
              <pc:sldLayoutMk cId="1791733821" sldId="2147483649"/>
              <ac:spMk id="6" creationId="{00000000-0000-0000-0000-000000000000}"/>
            </ac:spMkLst>
          </pc:spChg>
          <pc:spChg chg="add mod">
            <ac:chgData name="Sally North" userId="52e2d7fe0a4c5456" providerId="LiveId" clId="{5D0975C2-AEA2-43C9-B915-3394183D920B}" dt="2020-08-19T13:31:42.399" v="67" actId="20577"/>
            <ac:spMkLst>
              <pc:docMk/>
              <pc:sldMasterMk cId="909586123" sldId="2147483648"/>
              <pc:sldLayoutMk cId="1791733821" sldId="2147483649"/>
              <ac:spMk id="8" creationId="{6F5A2B43-C42D-4D4F-88BB-C4CA9301EB07}"/>
            </ac:spMkLst>
          </pc:spChg>
          <pc:picChg chg="add">
            <ac:chgData name="Sally North" userId="52e2d7fe0a4c5456" providerId="LiveId" clId="{5D0975C2-AEA2-43C9-B915-3394183D920B}" dt="2020-08-19T12:55:31.075" v="58" actId="22"/>
            <ac:picMkLst>
              <pc:docMk/>
              <pc:sldMasterMk cId="909586123" sldId="2147483648"/>
              <pc:sldLayoutMk cId="1791733821" sldId="2147483649"/>
              <ac:picMk id="10" creationId="{27AF6576-44E9-4F45-A73E-4F32DEA448B7}"/>
            </ac:picMkLst>
          </pc:picChg>
          <pc:picChg chg="add">
            <ac:chgData name="Sally North" userId="52e2d7fe0a4c5456" providerId="LiveId" clId="{5D0975C2-AEA2-43C9-B915-3394183D920B}" dt="2020-08-19T12:55:42.049" v="59" actId="22"/>
            <ac:picMkLst>
              <pc:docMk/>
              <pc:sldMasterMk cId="909586123" sldId="2147483648"/>
              <pc:sldLayoutMk cId="1791733821" sldId="2147483649"/>
              <ac:picMk id="12" creationId="{5E7212E0-10BB-4165-9ECD-1C0CAC097C27}"/>
            </ac:picMkLst>
          </pc:picChg>
        </pc:sldLayoutChg>
        <pc:sldLayoutChg chg="addSp delSp modSp mod">
          <pc:chgData name="Sally North" userId="52e2d7fe0a4c5456" providerId="LiveId" clId="{5D0975C2-AEA2-43C9-B915-3394183D920B}" dt="2020-08-19T12:54:48.090" v="52" actId="1076"/>
          <pc:sldLayoutMkLst>
            <pc:docMk/>
            <pc:sldMasterMk cId="909586123" sldId="2147483648"/>
            <pc:sldLayoutMk cId="91446060" sldId="2147483650"/>
          </pc:sldLayoutMkLst>
          <pc:spChg chg="del">
            <ac:chgData name="Sally North" userId="52e2d7fe0a4c5456" providerId="LiveId" clId="{5D0975C2-AEA2-43C9-B915-3394183D920B}" dt="2020-08-19T12:51:39.970" v="2" actId="478"/>
            <ac:spMkLst>
              <pc:docMk/>
              <pc:sldMasterMk cId="909586123" sldId="2147483648"/>
              <pc:sldLayoutMk cId="91446060" sldId="2147483650"/>
              <ac:spMk id="2" creationId="{00000000-0000-0000-0000-000000000000}"/>
            </ac:spMkLst>
          </pc:spChg>
          <pc:spChg chg="del">
            <ac:chgData name="Sally North" userId="52e2d7fe0a4c5456" providerId="LiveId" clId="{5D0975C2-AEA2-43C9-B915-3394183D920B}" dt="2020-08-19T12:51:37.528" v="1" actId="478"/>
            <ac:spMkLst>
              <pc:docMk/>
              <pc:sldMasterMk cId="909586123" sldId="2147483648"/>
              <pc:sldLayoutMk cId="91446060" sldId="2147483650"/>
              <ac:spMk id="3" creationId="{00000000-0000-0000-0000-000000000000}"/>
            </ac:spMkLst>
          </pc:spChg>
          <pc:spChg chg="del">
            <ac:chgData name="Sally North" userId="52e2d7fe0a4c5456" providerId="LiveId" clId="{5D0975C2-AEA2-43C9-B915-3394183D920B}" dt="2020-08-19T12:51:32.111" v="0" actId="478"/>
            <ac:spMkLst>
              <pc:docMk/>
              <pc:sldMasterMk cId="909586123" sldId="2147483648"/>
              <pc:sldLayoutMk cId="91446060" sldId="2147483650"/>
              <ac:spMk id="4" creationId="{00000000-0000-0000-0000-000000000000}"/>
            </ac:spMkLst>
          </pc:spChg>
          <pc:spChg chg="del">
            <ac:chgData name="Sally North" userId="52e2d7fe0a4c5456" providerId="LiveId" clId="{5D0975C2-AEA2-43C9-B915-3394183D920B}" dt="2020-08-19T12:51:32.111" v="0" actId="478"/>
            <ac:spMkLst>
              <pc:docMk/>
              <pc:sldMasterMk cId="909586123" sldId="2147483648"/>
              <pc:sldLayoutMk cId="91446060" sldId="2147483650"/>
              <ac:spMk id="5" creationId="{00000000-0000-0000-0000-000000000000}"/>
            </ac:spMkLst>
          </pc:spChg>
          <pc:spChg chg="del">
            <ac:chgData name="Sally North" userId="52e2d7fe0a4c5456" providerId="LiveId" clId="{5D0975C2-AEA2-43C9-B915-3394183D920B}" dt="2020-08-19T12:51:32.111" v="0" actId="478"/>
            <ac:spMkLst>
              <pc:docMk/>
              <pc:sldMasterMk cId="909586123" sldId="2147483648"/>
              <pc:sldLayoutMk cId="91446060" sldId="2147483650"/>
              <ac:spMk id="6" creationId="{00000000-0000-0000-0000-000000000000}"/>
            </ac:spMkLst>
          </pc:spChg>
          <pc:spChg chg="add mod">
            <ac:chgData name="Sally North" userId="52e2d7fe0a4c5456" providerId="LiveId" clId="{5D0975C2-AEA2-43C9-B915-3394183D920B}" dt="2020-08-19T12:54:48.090" v="52" actId="1076"/>
            <ac:spMkLst>
              <pc:docMk/>
              <pc:sldMasterMk cId="909586123" sldId="2147483648"/>
              <pc:sldLayoutMk cId="91446060" sldId="2147483650"/>
              <ac:spMk id="8" creationId="{9DB92592-1A8B-4167-BFCF-F16966948BAB}"/>
            </ac:spMkLst>
          </pc:spChg>
          <pc:picChg chg="add mod">
            <ac:chgData name="Sally North" userId="52e2d7fe0a4c5456" providerId="LiveId" clId="{5D0975C2-AEA2-43C9-B915-3394183D920B}" dt="2020-08-19T12:54:30.634" v="49" actId="1076"/>
            <ac:picMkLst>
              <pc:docMk/>
              <pc:sldMasterMk cId="909586123" sldId="2147483648"/>
              <pc:sldLayoutMk cId="91446060" sldId="2147483650"/>
              <ac:picMk id="10" creationId="{56111205-7AE1-4F72-88CE-AEC863AF6A06}"/>
            </ac:picMkLst>
          </pc:picChg>
          <pc:picChg chg="add mod">
            <ac:chgData name="Sally North" userId="52e2d7fe0a4c5456" providerId="LiveId" clId="{5D0975C2-AEA2-43C9-B915-3394183D920B}" dt="2020-08-19T12:54:34.393" v="50" actId="1076"/>
            <ac:picMkLst>
              <pc:docMk/>
              <pc:sldMasterMk cId="909586123" sldId="2147483648"/>
              <pc:sldLayoutMk cId="91446060" sldId="2147483650"/>
              <ac:picMk id="12" creationId="{E88ED205-CFE1-4517-8501-9EFD2C13CDB0}"/>
            </ac:picMkLst>
          </pc:picChg>
        </pc:sldLayoutChg>
        <pc:sldLayoutChg chg="addSp delSp mod">
          <pc:chgData name="Sally North" userId="52e2d7fe0a4c5456" providerId="LiveId" clId="{5D0975C2-AEA2-43C9-B915-3394183D920B}" dt="2020-08-19T12:56:07.105" v="65" actId="22"/>
          <pc:sldLayoutMkLst>
            <pc:docMk/>
            <pc:sldMasterMk cId="909586123" sldId="2147483648"/>
            <pc:sldLayoutMk cId="2382020811" sldId="2147483651"/>
          </pc:sldLayoutMkLst>
          <pc:spChg chg="del">
            <ac:chgData name="Sally North" userId="52e2d7fe0a4c5456" providerId="LiveId" clId="{5D0975C2-AEA2-43C9-B915-3394183D920B}" dt="2020-08-19T12:55:56.809" v="60" actId="478"/>
            <ac:spMkLst>
              <pc:docMk/>
              <pc:sldMasterMk cId="909586123" sldId="2147483648"/>
              <pc:sldLayoutMk cId="2382020811" sldId="2147483651"/>
              <ac:spMk id="2" creationId="{00000000-0000-0000-0000-000000000000}"/>
            </ac:spMkLst>
          </pc:spChg>
          <pc:spChg chg="del">
            <ac:chgData name="Sally North" userId="52e2d7fe0a4c5456" providerId="LiveId" clId="{5D0975C2-AEA2-43C9-B915-3394183D920B}" dt="2020-08-19T12:55:58.905" v="61" actId="478"/>
            <ac:spMkLst>
              <pc:docMk/>
              <pc:sldMasterMk cId="909586123" sldId="2147483648"/>
              <pc:sldLayoutMk cId="2382020811" sldId="2147483651"/>
              <ac:spMk id="3" creationId="{00000000-0000-0000-0000-000000000000}"/>
            </ac:spMkLst>
          </pc:spChg>
          <pc:spChg chg="del">
            <ac:chgData name="Sally North" userId="52e2d7fe0a4c5456" providerId="LiveId" clId="{5D0975C2-AEA2-43C9-B915-3394183D920B}" dt="2020-08-19T12:56:00.020" v="62" actId="478"/>
            <ac:spMkLst>
              <pc:docMk/>
              <pc:sldMasterMk cId="909586123" sldId="2147483648"/>
              <pc:sldLayoutMk cId="2382020811" sldId="2147483651"/>
              <ac:spMk id="4" creationId="{00000000-0000-0000-0000-000000000000}"/>
            </ac:spMkLst>
          </pc:spChg>
          <pc:spChg chg="del">
            <ac:chgData name="Sally North" userId="52e2d7fe0a4c5456" providerId="LiveId" clId="{5D0975C2-AEA2-43C9-B915-3394183D920B}" dt="2020-08-19T12:56:03.763" v="63" actId="478"/>
            <ac:spMkLst>
              <pc:docMk/>
              <pc:sldMasterMk cId="909586123" sldId="2147483648"/>
              <pc:sldLayoutMk cId="2382020811" sldId="2147483651"/>
              <ac:spMk id="5" creationId="{00000000-0000-0000-0000-000000000000}"/>
            </ac:spMkLst>
          </pc:spChg>
          <pc:spChg chg="del">
            <ac:chgData name="Sally North" userId="52e2d7fe0a4c5456" providerId="LiveId" clId="{5D0975C2-AEA2-43C9-B915-3394183D920B}" dt="2020-08-19T12:56:04.817" v="64" actId="478"/>
            <ac:spMkLst>
              <pc:docMk/>
              <pc:sldMasterMk cId="909586123" sldId="2147483648"/>
              <pc:sldLayoutMk cId="2382020811" sldId="2147483651"/>
              <ac:spMk id="6" creationId="{00000000-0000-0000-0000-000000000000}"/>
            </ac:spMkLst>
          </pc:spChg>
          <pc:spChg chg="add">
            <ac:chgData name="Sally North" userId="52e2d7fe0a4c5456" providerId="LiveId" clId="{5D0975C2-AEA2-43C9-B915-3394183D920B}" dt="2020-08-19T12:56:07.105" v="65" actId="22"/>
            <ac:spMkLst>
              <pc:docMk/>
              <pc:sldMasterMk cId="909586123" sldId="2147483648"/>
              <pc:sldLayoutMk cId="2382020811" sldId="2147483651"/>
              <ac:spMk id="8" creationId="{6A83FE20-5ED0-4B7A-99E0-CF850657F69E}"/>
            </ac:spMkLst>
          </pc:spChg>
          <pc:picChg chg="add">
            <ac:chgData name="Sally North" userId="52e2d7fe0a4c5456" providerId="LiveId" clId="{5D0975C2-AEA2-43C9-B915-3394183D920B}" dt="2020-08-19T12:56:07.105" v="65" actId="22"/>
            <ac:picMkLst>
              <pc:docMk/>
              <pc:sldMasterMk cId="909586123" sldId="2147483648"/>
              <pc:sldLayoutMk cId="2382020811" sldId="2147483651"/>
              <ac:picMk id="10" creationId="{3E04BC3E-D72C-47F4-A8FC-B50683AF7D4E}"/>
            </ac:picMkLst>
          </pc:picChg>
          <pc:picChg chg="add">
            <ac:chgData name="Sally North" userId="52e2d7fe0a4c5456" providerId="LiveId" clId="{5D0975C2-AEA2-43C9-B915-3394183D920B}" dt="2020-08-19T12:56:07.105" v="65" actId="22"/>
            <ac:picMkLst>
              <pc:docMk/>
              <pc:sldMasterMk cId="909586123" sldId="2147483648"/>
              <pc:sldLayoutMk cId="2382020811" sldId="2147483651"/>
              <ac:picMk id="12" creationId="{91C08E3F-A8BA-4AFE-8BCC-4653B5D62F6A}"/>
            </ac:picMkLst>
          </pc:picChg>
        </pc:sldLayoutChg>
        <pc:sldLayoutChg chg="modSp mod">
          <pc:chgData name="Sally North" userId="52e2d7fe0a4c5456" providerId="LiveId" clId="{5D0975C2-AEA2-43C9-B915-3394183D920B}" dt="2020-08-19T13:31:47.995" v="68" actId="20577"/>
          <pc:sldLayoutMkLst>
            <pc:docMk/>
            <pc:sldMasterMk cId="909586123" sldId="2147483648"/>
            <pc:sldLayoutMk cId="614419015" sldId="2147483662"/>
          </pc:sldLayoutMkLst>
          <pc:spChg chg="mod">
            <ac:chgData name="Sally North" userId="52e2d7fe0a4c5456" providerId="LiveId" clId="{5D0975C2-AEA2-43C9-B915-3394183D920B}" dt="2020-08-19T13:31:47.995" v="68" actId="20577"/>
            <ac:spMkLst>
              <pc:docMk/>
              <pc:sldMasterMk cId="909586123" sldId="2147483648"/>
              <pc:sldLayoutMk cId="614419015" sldId="2147483662"/>
              <ac:spMk id="8" creationId="{9DB92592-1A8B-4167-BFCF-F16966948BAB}"/>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2896D1-0AC8-2240-8B27-E3C0CE03E522}" type="datetimeFigureOut">
              <a:rPr lang="en-US" smtClean="0"/>
              <a:t>8/19/2020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29EAD8-54B2-D941-86D6-A75602D4752A}" type="slidenum">
              <a:rPr lang="en-US" smtClean="0"/>
              <a:t>‹#›</a:t>
            </a:fld>
            <a:endParaRPr lang="en-US"/>
          </a:p>
        </p:txBody>
      </p:sp>
    </p:spTree>
    <p:extLst>
      <p:ext uri="{BB962C8B-B14F-4D97-AF65-F5344CB8AC3E}">
        <p14:creationId xmlns:p14="http://schemas.microsoft.com/office/powerpoint/2010/main" val="1903056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29EAD8-54B2-D941-86D6-A75602D4752A}" type="slidenum">
              <a:rPr lang="en-US" smtClean="0"/>
              <a:t>3</a:t>
            </a:fld>
            <a:endParaRPr lang="en-US"/>
          </a:p>
        </p:txBody>
      </p:sp>
    </p:spTree>
    <p:extLst>
      <p:ext uri="{BB962C8B-B14F-4D97-AF65-F5344CB8AC3E}">
        <p14:creationId xmlns:p14="http://schemas.microsoft.com/office/powerpoint/2010/main" val="2021138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29EAD8-54B2-D941-86D6-A75602D4752A}" type="slidenum">
              <a:rPr lang="en-US" smtClean="0"/>
              <a:t>12</a:t>
            </a:fld>
            <a:endParaRPr lang="en-US"/>
          </a:p>
        </p:txBody>
      </p:sp>
    </p:spTree>
    <p:extLst>
      <p:ext uri="{BB962C8B-B14F-4D97-AF65-F5344CB8AC3E}">
        <p14:creationId xmlns:p14="http://schemas.microsoft.com/office/powerpoint/2010/main" val="14431071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F5A2B43-C42D-4D4F-88BB-C4CA9301EB07}"/>
              </a:ext>
            </a:extLst>
          </p:cNvPr>
          <p:cNvSpPr txBox="1"/>
          <p:nvPr userDrawn="1"/>
        </p:nvSpPr>
        <p:spPr>
          <a:xfrm>
            <a:off x="3338821" y="6581001"/>
            <a:ext cx="5284674" cy="276999"/>
          </a:xfrm>
          <a:prstGeom prst="rect">
            <a:avLst/>
          </a:prstGeom>
          <a:noFill/>
        </p:spPr>
        <p:txBody>
          <a:bodyPr wrap="square" rtlCol="0">
            <a:spAutoFit/>
          </a:bodyPr>
          <a:lstStyle/>
          <a:p>
            <a:pPr algn="ctr"/>
            <a:r>
              <a:rPr lang="en-US" sz="1200" b="1" dirty="0"/>
              <a:t>© Simon Hudson </a:t>
            </a:r>
            <a:r>
              <a:rPr lang="en-US" sz="1200" b="1" baseline="0" dirty="0"/>
              <a:t>2020 </a:t>
            </a:r>
            <a:r>
              <a:rPr lang="en-GB" sz="1200" b="1" i="1" dirty="0"/>
              <a:t>COVID-19 and Travel: Impacts, responses and outcomes</a:t>
            </a:r>
            <a:endParaRPr lang="en-US" sz="1200" b="1" i="1" dirty="0"/>
          </a:p>
        </p:txBody>
      </p:sp>
      <p:pic>
        <p:nvPicPr>
          <p:cNvPr id="10" name="Picture 9" descr="A drawing of a face&#10;&#10;Description automatically generated">
            <a:extLst>
              <a:ext uri="{FF2B5EF4-FFF2-40B4-BE49-F238E27FC236}">
                <a16:creationId xmlns:a16="http://schemas.microsoft.com/office/drawing/2014/main" id="{27AF6576-44E9-4F45-A73E-4F32DEA448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180" y="6013038"/>
            <a:ext cx="844962" cy="844962"/>
          </a:xfrm>
          <a:prstGeom prst="rect">
            <a:avLst/>
          </a:prstGeom>
        </p:spPr>
      </p:pic>
      <p:pic>
        <p:nvPicPr>
          <p:cNvPr id="12" name="Picture 11" descr="A picture containing game&#10;&#10;Description automatically generated">
            <a:extLst>
              <a:ext uri="{FF2B5EF4-FFF2-40B4-BE49-F238E27FC236}">
                <a16:creationId xmlns:a16="http://schemas.microsoft.com/office/drawing/2014/main" id="{5E7212E0-10BB-4165-9ECD-1C0CAC097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03842" y="5831281"/>
            <a:ext cx="788158" cy="102671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791733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1A1FBF-B10A-4AA5-A0FD-4CBD3FE2F116}"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4845A-542B-40E7-A3E9-255D8E10B632}" type="slidenum">
              <a:rPr lang="en-US" smtClean="0"/>
              <a:t>‹#›</a:t>
            </a:fld>
            <a:endParaRPr lang="en-US"/>
          </a:p>
        </p:txBody>
      </p:sp>
    </p:spTree>
    <p:extLst>
      <p:ext uri="{BB962C8B-B14F-4D97-AF65-F5344CB8AC3E}">
        <p14:creationId xmlns:p14="http://schemas.microsoft.com/office/powerpoint/2010/main" val="3053717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1A1FBF-B10A-4AA5-A0FD-4CBD3FE2F116}"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4845A-542B-40E7-A3E9-255D8E10B632}" type="slidenum">
              <a:rPr lang="en-US" smtClean="0"/>
              <a:t>‹#›</a:t>
            </a:fld>
            <a:endParaRPr lang="en-US"/>
          </a:p>
        </p:txBody>
      </p:sp>
    </p:spTree>
    <p:extLst>
      <p:ext uri="{BB962C8B-B14F-4D97-AF65-F5344CB8AC3E}">
        <p14:creationId xmlns:p14="http://schemas.microsoft.com/office/powerpoint/2010/main" val="2104450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1A1FBF-B10A-4AA5-A0FD-4CBD3FE2F116}"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4845A-542B-40E7-A3E9-255D8E10B632}" type="slidenum">
              <a:rPr lang="en-US" smtClean="0"/>
              <a:t>‹#›</a:t>
            </a:fld>
            <a:endParaRPr lang="en-US"/>
          </a:p>
        </p:txBody>
      </p:sp>
    </p:spTree>
    <p:extLst>
      <p:ext uri="{BB962C8B-B14F-4D97-AF65-F5344CB8AC3E}">
        <p14:creationId xmlns:p14="http://schemas.microsoft.com/office/powerpoint/2010/main" val="1415410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eadline w/Bullets">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09600" y="851734"/>
            <a:ext cx="4262832" cy="1181990"/>
          </a:xfrm>
        </p:spPr>
        <p:txBody>
          <a:bodyPr/>
          <a:lstStyle>
            <a:lvl1pPr>
              <a:defRPr b="1" i="0">
                <a:latin typeface="Arial" charset="0"/>
                <a:ea typeface="Arial" charset="0"/>
                <a:cs typeface="Arial" charset="0"/>
              </a:defRPr>
            </a:lvl1pPr>
          </a:lstStyle>
          <a:p>
            <a:r>
              <a:rPr lang="en-US" dirty="0"/>
              <a:t>CLICK TO EDIT </a:t>
            </a:r>
            <a:br>
              <a:rPr lang="en-US" dirty="0"/>
            </a:br>
            <a:r>
              <a:rPr lang="en-US" dirty="0"/>
              <a:t>TITLE TEXT</a:t>
            </a:r>
          </a:p>
        </p:txBody>
      </p:sp>
      <p:sp>
        <p:nvSpPr>
          <p:cNvPr id="14" name="Content Placeholder 2"/>
          <p:cNvSpPr>
            <a:spLocks noGrp="1"/>
          </p:cNvSpPr>
          <p:nvPr>
            <p:ph idx="1" hasCustomPrompt="1"/>
          </p:nvPr>
        </p:nvSpPr>
        <p:spPr>
          <a:xfrm>
            <a:off x="5374014" y="906361"/>
            <a:ext cx="6208388" cy="5031235"/>
          </a:xfrm>
          <a:prstGeom prst="rect">
            <a:avLst/>
          </a:prstGeom>
        </p:spPr>
        <p:txBody>
          <a:bodyPr>
            <a:noAutofit/>
          </a:bodyPr>
          <a:lstStyle>
            <a:lvl1pPr>
              <a:defRPr sz="1600"/>
            </a:lvl1pPr>
          </a:lstStyle>
          <a:p>
            <a:pPr lvl="0"/>
            <a:r>
              <a:rPr lang="en-US" dirty="0"/>
              <a:t>Add media</a:t>
            </a:r>
          </a:p>
        </p:txBody>
      </p:sp>
      <p:pic>
        <p:nvPicPr>
          <p:cNvPr id="16" name="Picture 15" descr="q_tab_r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375" y="0"/>
            <a:ext cx="841248" cy="495808"/>
          </a:xfrm>
          <a:prstGeom prst="rect">
            <a:avLst/>
          </a:prstGeom>
        </p:spPr>
      </p:pic>
      <p:sp>
        <p:nvSpPr>
          <p:cNvPr id="9" name="Slide Number Placeholder 4"/>
          <p:cNvSpPr>
            <a:spLocks noGrp="1"/>
          </p:cNvSpPr>
          <p:nvPr>
            <p:ph type="sldNum" sz="quarter" idx="4"/>
          </p:nvPr>
        </p:nvSpPr>
        <p:spPr>
          <a:xfrm>
            <a:off x="11582399" y="6473752"/>
            <a:ext cx="490295" cy="264955"/>
          </a:xfrm>
          <a:prstGeom prst="rect">
            <a:avLst/>
          </a:prstGeom>
        </p:spPr>
        <p:txBody>
          <a:bodyPr lIns="0" tIns="0" rIns="0" bIns="0" anchor="b"/>
          <a:lstStyle>
            <a:lvl1pPr algn="r">
              <a:defRPr sz="933" b="0" i="0">
                <a:solidFill>
                  <a:schemeClr val="accent3"/>
                </a:solidFill>
                <a:latin typeface="Qualtrics Grotesque Light"/>
                <a:cs typeface="Qualtrics Grotesque Light"/>
              </a:defRPr>
            </a:lvl1pPr>
          </a:lstStyle>
          <a:p>
            <a:fld id="{F2994323-AE6B-814E-B245-AAA52D92102C}" type="slidenum">
              <a:rPr lang="en-US" smtClean="0"/>
              <a:pPr/>
              <a:t>‹#›</a:t>
            </a:fld>
            <a:endParaRPr lang="en-US" dirty="0"/>
          </a:p>
        </p:txBody>
      </p:sp>
      <p:sp>
        <p:nvSpPr>
          <p:cNvPr id="10" name="Date Placeholder 4"/>
          <p:cNvSpPr>
            <a:spLocks noGrp="1"/>
          </p:cNvSpPr>
          <p:nvPr>
            <p:ph type="dt" sz="half" idx="2"/>
          </p:nvPr>
        </p:nvSpPr>
        <p:spPr>
          <a:xfrm rot="5400000">
            <a:off x="11569346" y="5870273"/>
            <a:ext cx="1039900" cy="205756"/>
          </a:xfrm>
          <a:prstGeom prst="rect">
            <a:avLst/>
          </a:prstGeom>
        </p:spPr>
        <p:txBody>
          <a:bodyPr vert="horz" lIns="0" tIns="0" rIns="0" bIns="0" rtlCol="0" anchor="b"/>
          <a:lstStyle>
            <a:lvl1pPr algn="r">
              <a:defRPr sz="667" b="0" i="0">
                <a:solidFill>
                  <a:schemeClr val="tx1">
                    <a:tint val="75000"/>
                  </a:schemeClr>
                </a:solidFill>
                <a:latin typeface="Qualtrics Grotesque Light"/>
                <a:cs typeface="Qualtrics Grotesque Light"/>
              </a:defRPr>
            </a:lvl1pPr>
          </a:lstStyle>
          <a:p>
            <a:r>
              <a:rPr lang="en-US"/>
              <a:t>©2015 QUALTRICS LLC.</a:t>
            </a:r>
            <a:endParaRPr lang="en-US" dirty="0"/>
          </a:p>
        </p:txBody>
      </p:sp>
      <p:sp>
        <p:nvSpPr>
          <p:cNvPr id="11" name="Text Placeholder 19"/>
          <p:cNvSpPr>
            <a:spLocks noGrp="1"/>
          </p:cNvSpPr>
          <p:nvPr>
            <p:ph type="body" sz="quarter" idx="14"/>
          </p:nvPr>
        </p:nvSpPr>
        <p:spPr>
          <a:xfrm>
            <a:off x="609601" y="2377992"/>
            <a:ext cx="4262832" cy="410369"/>
          </a:xfrm>
          <a:prstGeom prst="rect">
            <a:avLst/>
          </a:prstGeom>
          <a:ln>
            <a:noFill/>
          </a:ln>
        </p:spPr>
        <p:txBody>
          <a:bodyPr wrap="square">
            <a:noAutofit/>
          </a:bodyPr>
          <a:lstStyle>
            <a:lvl1pPr marL="228594" indent="-224361">
              <a:lnSpc>
                <a:spcPct val="100000"/>
              </a:lnSpc>
              <a:buClr>
                <a:schemeClr val="accent1"/>
              </a:buClr>
              <a:buSzPct val="100000"/>
              <a:buFontTx/>
              <a:buBlip>
                <a:blip r:embed="rId3"/>
              </a:buBlip>
              <a:defRPr sz="2133" b="0" i="0" baseline="0">
                <a:latin typeface="Arial" charset="0"/>
                <a:ea typeface="Arial" charset="0"/>
                <a:cs typeface="Arial" charset="0"/>
              </a:defRPr>
            </a:lvl1pPr>
            <a:lvl2pPr>
              <a:defRPr sz="1867" baseline="0"/>
            </a:lvl2pPr>
          </a:lstStyle>
          <a:p>
            <a:pPr lvl="0"/>
            <a:r>
              <a:rPr lang="en-US"/>
              <a:t>Click to edit Master text styles</a:t>
            </a:r>
          </a:p>
        </p:txBody>
      </p:sp>
    </p:spTree>
    <p:extLst>
      <p:ext uri="{BB962C8B-B14F-4D97-AF65-F5344CB8AC3E}">
        <p14:creationId xmlns:p14="http://schemas.microsoft.com/office/powerpoint/2010/main" val="882426348"/>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headlin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851734"/>
            <a:ext cx="10972800" cy="590996"/>
          </a:xfrm>
        </p:spPr>
        <p:txBody>
          <a:bodyPr/>
          <a:lstStyle/>
          <a:p>
            <a:r>
              <a:rPr lang="en-US"/>
              <a:t>Click to edit Master title style</a:t>
            </a:r>
          </a:p>
        </p:txBody>
      </p:sp>
      <p:pic>
        <p:nvPicPr>
          <p:cNvPr id="7" name="Picture 6" descr="q_tab_r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375" y="0"/>
            <a:ext cx="841248" cy="495808"/>
          </a:xfrm>
          <a:prstGeom prst="rect">
            <a:avLst/>
          </a:prstGeom>
        </p:spPr>
      </p:pic>
      <p:sp>
        <p:nvSpPr>
          <p:cNvPr id="8" name="Slide Number Placeholder 4"/>
          <p:cNvSpPr>
            <a:spLocks noGrp="1"/>
          </p:cNvSpPr>
          <p:nvPr>
            <p:ph type="sldNum" sz="quarter" idx="4"/>
          </p:nvPr>
        </p:nvSpPr>
        <p:spPr>
          <a:xfrm>
            <a:off x="11582399" y="6473752"/>
            <a:ext cx="490295" cy="264955"/>
          </a:xfrm>
          <a:prstGeom prst="rect">
            <a:avLst/>
          </a:prstGeom>
        </p:spPr>
        <p:txBody>
          <a:bodyPr lIns="0" tIns="0" rIns="0" bIns="0" anchor="b"/>
          <a:lstStyle>
            <a:lvl1pPr algn="r">
              <a:defRPr sz="933" b="0" i="0">
                <a:solidFill>
                  <a:schemeClr val="accent3"/>
                </a:solidFill>
                <a:latin typeface="Qualtrics Grotesque Light"/>
                <a:cs typeface="Qualtrics Grotesque Light"/>
              </a:defRPr>
            </a:lvl1pPr>
          </a:lstStyle>
          <a:p>
            <a:fld id="{F2994323-AE6B-814E-B245-AAA52D92102C}" type="slidenum">
              <a:rPr lang="en-US" smtClean="0"/>
              <a:pPr/>
              <a:t>‹#›</a:t>
            </a:fld>
            <a:endParaRPr lang="en-US" dirty="0"/>
          </a:p>
        </p:txBody>
      </p:sp>
      <p:sp>
        <p:nvSpPr>
          <p:cNvPr id="9" name="Date Placeholder 4"/>
          <p:cNvSpPr>
            <a:spLocks noGrp="1"/>
          </p:cNvSpPr>
          <p:nvPr>
            <p:ph type="dt" sz="half" idx="2"/>
          </p:nvPr>
        </p:nvSpPr>
        <p:spPr>
          <a:xfrm rot="5400000">
            <a:off x="11569346" y="5870273"/>
            <a:ext cx="1039900" cy="205756"/>
          </a:xfrm>
          <a:prstGeom prst="rect">
            <a:avLst/>
          </a:prstGeom>
        </p:spPr>
        <p:txBody>
          <a:bodyPr vert="horz" lIns="0" tIns="0" rIns="0" bIns="0" rtlCol="0" anchor="b"/>
          <a:lstStyle>
            <a:lvl1pPr algn="r">
              <a:defRPr sz="667" b="0" i="0">
                <a:solidFill>
                  <a:schemeClr val="tx1">
                    <a:tint val="75000"/>
                  </a:schemeClr>
                </a:solidFill>
                <a:latin typeface="Qualtrics Grotesque Light"/>
                <a:cs typeface="Qualtrics Grotesque Light"/>
              </a:defRPr>
            </a:lvl1pPr>
          </a:lstStyle>
          <a:p>
            <a:r>
              <a:rPr lang="en-US"/>
              <a:t>©2015 QUALTRICS LLC.</a:t>
            </a:r>
            <a:endParaRPr lang="en-US" dirty="0"/>
          </a:p>
        </p:txBody>
      </p:sp>
    </p:spTree>
    <p:extLst>
      <p:ext uri="{BB962C8B-B14F-4D97-AF65-F5344CB8AC3E}">
        <p14:creationId xmlns:p14="http://schemas.microsoft.com/office/powerpoint/2010/main" val="795533591"/>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B92592-1A8B-4167-BFCF-F16966948BAB}"/>
              </a:ext>
            </a:extLst>
          </p:cNvPr>
          <p:cNvSpPr txBox="1"/>
          <p:nvPr userDrawn="1"/>
        </p:nvSpPr>
        <p:spPr>
          <a:xfrm>
            <a:off x="3338821" y="6581001"/>
            <a:ext cx="5284674" cy="276999"/>
          </a:xfrm>
          <a:prstGeom prst="rect">
            <a:avLst/>
          </a:prstGeom>
          <a:noFill/>
        </p:spPr>
        <p:txBody>
          <a:bodyPr wrap="square" rtlCol="0">
            <a:spAutoFit/>
          </a:bodyPr>
          <a:lstStyle/>
          <a:p>
            <a:pPr algn="ctr"/>
            <a:r>
              <a:rPr lang="en-US" sz="1200" b="1" dirty="0"/>
              <a:t>© Simon Hudson </a:t>
            </a:r>
            <a:r>
              <a:rPr lang="en-US" sz="1200" b="1" baseline="0" dirty="0"/>
              <a:t>2020 </a:t>
            </a:r>
            <a:r>
              <a:rPr lang="en-GB" sz="1200" b="1" i="1" dirty="0"/>
              <a:t>COVID-19 and Travel: Impacts, responses </a:t>
            </a:r>
            <a:r>
              <a:rPr lang="en-GB" sz="1200" b="1" i="1"/>
              <a:t>and outcomes</a:t>
            </a:r>
            <a:endParaRPr lang="en-US" sz="1200" b="1" i="1" dirty="0"/>
          </a:p>
        </p:txBody>
      </p:sp>
      <p:pic>
        <p:nvPicPr>
          <p:cNvPr id="10" name="Picture 9" descr="A drawing of a face&#10;&#10;Description automatically generated">
            <a:extLst>
              <a:ext uri="{FF2B5EF4-FFF2-40B4-BE49-F238E27FC236}">
                <a16:creationId xmlns:a16="http://schemas.microsoft.com/office/drawing/2014/main" id="{56111205-7AE1-4F72-88CE-AEC863AF6A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180" y="6013038"/>
            <a:ext cx="844962" cy="844962"/>
          </a:xfrm>
          <a:prstGeom prst="rect">
            <a:avLst/>
          </a:prstGeom>
        </p:spPr>
      </p:pic>
      <p:pic>
        <p:nvPicPr>
          <p:cNvPr id="12" name="Picture 11" descr="A picture containing game&#10;&#10;Description automatically generated">
            <a:extLst>
              <a:ext uri="{FF2B5EF4-FFF2-40B4-BE49-F238E27FC236}">
                <a16:creationId xmlns:a16="http://schemas.microsoft.com/office/drawing/2014/main" id="{E88ED205-CFE1-4517-8501-9EFD2C13CD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03842" y="5831281"/>
            <a:ext cx="788158" cy="102671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61441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B92592-1A8B-4167-BFCF-F16966948BAB}"/>
              </a:ext>
            </a:extLst>
          </p:cNvPr>
          <p:cNvSpPr txBox="1"/>
          <p:nvPr userDrawn="1"/>
        </p:nvSpPr>
        <p:spPr>
          <a:xfrm>
            <a:off x="3338821" y="6581001"/>
            <a:ext cx="5284674" cy="276999"/>
          </a:xfrm>
          <a:prstGeom prst="rect">
            <a:avLst/>
          </a:prstGeom>
          <a:noFill/>
        </p:spPr>
        <p:txBody>
          <a:bodyPr wrap="square" rtlCol="0">
            <a:spAutoFit/>
          </a:bodyPr>
          <a:lstStyle/>
          <a:p>
            <a:pPr algn="ctr"/>
            <a:r>
              <a:rPr lang="en-US" sz="1200" b="1" dirty="0"/>
              <a:t>© Simon Hudson </a:t>
            </a:r>
            <a:r>
              <a:rPr lang="en-US" sz="1200" b="1" baseline="0" dirty="0"/>
              <a:t>2020 </a:t>
            </a:r>
            <a:r>
              <a:rPr lang="en-GB" sz="1200" b="1" i="1" dirty="0"/>
              <a:t>COVID-19 and Travel: Impacts, responses and outcomes</a:t>
            </a:r>
            <a:r>
              <a:rPr lang="en-US" sz="1200" b="1" i="1" dirty="0" err="1"/>
              <a:t>i</a:t>
            </a:r>
            <a:endParaRPr lang="en-US" sz="1200" b="1" i="1" dirty="0"/>
          </a:p>
        </p:txBody>
      </p:sp>
      <p:pic>
        <p:nvPicPr>
          <p:cNvPr id="10" name="Picture 9" descr="A drawing of a face&#10;&#10;Description automatically generated">
            <a:extLst>
              <a:ext uri="{FF2B5EF4-FFF2-40B4-BE49-F238E27FC236}">
                <a16:creationId xmlns:a16="http://schemas.microsoft.com/office/drawing/2014/main" id="{56111205-7AE1-4F72-88CE-AEC863AF6A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180" y="6013038"/>
            <a:ext cx="844962" cy="844962"/>
          </a:xfrm>
          <a:prstGeom prst="rect">
            <a:avLst/>
          </a:prstGeom>
        </p:spPr>
      </p:pic>
      <p:pic>
        <p:nvPicPr>
          <p:cNvPr id="12" name="Picture 11" descr="A picture containing game&#10;&#10;Description automatically generated">
            <a:extLst>
              <a:ext uri="{FF2B5EF4-FFF2-40B4-BE49-F238E27FC236}">
                <a16:creationId xmlns:a16="http://schemas.microsoft.com/office/drawing/2014/main" id="{E88ED205-CFE1-4517-8501-9EFD2C13CD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03842" y="5831281"/>
            <a:ext cx="788158" cy="102671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91446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A83FE20-5ED0-4B7A-99E0-CF850657F69E}"/>
              </a:ext>
            </a:extLst>
          </p:cNvPr>
          <p:cNvSpPr txBox="1"/>
          <p:nvPr userDrawn="1"/>
        </p:nvSpPr>
        <p:spPr>
          <a:xfrm>
            <a:off x="3338821" y="6581001"/>
            <a:ext cx="5284674" cy="276999"/>
          </a:xfrm>
          <a:prstGeom prst="rect">
            <a:avLst/>
          </a:prstGeom>
          <a:noFill/>
        </p:spPr>
        <p:txBody>
          <a:bodyPr wrap="square" rtlCol="0">
            <a:spAutoFit/>
          </a:bodyPr>
          <a:lstStyle/>
          <a:p>
            <a:pPr algn="ctr"/>
            <a:r>
              <a:rPr lang="en-US" sz="1200" b="1" dirty="0"/>
              <a:t>© Simon Hudson </a:t>
            </a:r>
            <a:r>
              <a:rPr lang="en-US" sz="1200" b="1" baseline="0" dirty="0"/>
              <a:t>2020 </a:t>
            </a:r>
            <a:r>
              <a:rPr lang="en-GB" sz="1200" b="1" i="1" dirty="0"/>
              <a:t>COVID-19 and Travel: Impacts, responses and outcomes</a:t>
            </a:r>
            <a:r>
              <a:rPr lang="en-US" sz="1200" b="1" i="1" dirty="0" err="1"/>
              <a:t>i</a:t>
            </a:r>
            <a:endParaRPr lang="en-US" sz="1200" b="1" i="1" dirty="0"/>
          </a:p>
        </p:txBody>
      </p:sp>
      <p:pic>
        <p:nvPicPr>
          <p:cNvPr id="10" name="Picture 9" descr="A drawing of a face&#10;&#10;Description automatically generated">
            <a:extLst>
              <a:ext uri="{FF2B5EF4-FFF2-40B4-BE49-F238E27FC236}">
                <a16:creationId xmlns:a16="http://schemas.microsoft.com/office/drawing/2014/main" id="{3E04BC3E-D72C-47F4-A8FC-B50683AF7D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180" y="6013038"/>
            <a:ext cx="844962" cy="844962"/>
          </a:xfrm>
          <a:prstGeom prst="rect">
            <a:avLst/>
          </a:prstGeom>
        </p:spPr>
      </p:pic>
      <p:pic>
        <p:nvPicPr>
          <p:cNvPr id="12" name="Picture 11" descr="A picture containing game&#10;&#10;Description automatically generated">
            <a:extLst>
              <a:ext uri="{FF2B5EF4-FFF2-40B4-BE49-F238E27FC236}">
                <a16:creationId xmlns:a16="http://schemas.microsoft.com/office/drawing/2014/main" id="{91C08E3F-A8BA-4AFE-8BCC-4653B5D62F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03842" y="5831281"/>
            <a:ext cx="788158" cy="102671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382020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1A1FBF-B10A-4AA5-A0FD-4CBD3FE2F116}"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4845A-542B-40E7-A3E9-255D8E10B632}" type="slidenum">
              <a:rPr lang="en-US" smtClean="0"/>
              <a:t>‹#›</a:t>
            </a:fld>
            <a:endParaRPr lang="en-US"/>
          </a:p>
        </p:txBody>
      </p:sp>
    </p:spTree>
    <p:extLst>
      <p:ext uri="{BB962C8B-B14F-4D97-AF65-F5344CB8AC3E}">
        <p14:creationId xmlns:p14="http://schemas.microsoft.com/office/powerpoint/2010/main" val="4005031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1A1FBF-B10A-4AA5-A0FD-4CBD3FE2F116}" type="datetimeFigureOut">
              <a:rPr lang="en-US" smtClean="0"/>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54845A-542B-40E7-A3E9-255D8E10B632}" type="slidenum">
              <a:rPr lang="en-US" smtClean="0"/>
              <a:t>‹#›</a:t>
            </a:fld>
            <a:endParaRPr lang="en-US"/>
          </a:p>
        </p:txBody>
      </p:sp>
    </p:spTree>
    <p:extLst>
      <p:ext uri="{BB962C8B-B14F-4D97-AF65-F5344CB8AC3E}">
        <p14:creationId xmlns:p14="http://schemas.microsoft.com/office/powerpoint/2010/main" val="2785157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1A1FBF-B10A-4AA5-A0FD-4CBD3FE2F116}" type="datetimeFigureOut">
              <a:rPr lang="en-US" smtClean="0"/>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54845A-542B-40E7-A3E9-255D8E10B632}" type="slidenum">
              <a:rPr lang="en-US" smtClean="0"/>
              <a:t>‹#›</a:t>
            </a:fld>
            <a:endParaRPr lang="en-US"/>
          </a:p>
        </p:txBody>
      </p:sp>
    </p:spTree>
    <p:extLst>
      <p:ext uri="{BB962C8B-B14F-4D97-AF65-F5344CB8AC3E}">
        <p14:creationId xmlns:p14="http://schemas.microsoft.com/office/powerpoint/2010/main" val="2997273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A1FBF-B10A-4AA5-A0FD-4CBD3FE2F116}" type="datetimeFigureOut">
              <a:rPr lang="en-US" smtClean="0"/>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54845A-542B-40E7-A3E9-255D8E10B632}" type="slidenum">
              <a:rPr lang="en-US" smtClean="0"/>
              <a:t>‹#›</a:t>
            </a:fld>
            <a:endParaRPr lang="en-US"/>
          </a:p>
        </p:txBody>
      </p:sp>
    </p:spTree>
    <p:extLst>
      <p:ext uri="{BB962C8B-B14F-4D97-AF65-F5344CB8AC3E}">
        <p14:creationId xmlns:p14="http://schemas.microsoft.com/office/powerpoint/2010/main" val="2213646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1A1FBF-B10A-4AA5-A0FD-4CBD3FE2F116}"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4845A-542B-40E7-A3E9-255D8E10B632}" type="slidenum">
              <a:rPr lang="en-US" smtClean="0"/>
              <a:t>‹#›</a:t>
            </a:fld>
            <a:endParaRPr lang="en-US"/>
          </a:p>
        </p:txBody>
      </p:sp>
    </p:spTree>
    <p:extLst>
      <p:ext uri="{BB962C8B-B14F-4D97-AF65-F5344CB8AC3E}">
        <p14:creationId xmlns:p14="http://schemas.microsoft.com/office/powerpoint/2010/main" val="2030356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A1FBF-B10A-4AA5-A0FD-4CBD3FE2F116}" type="datetimeFigureOut">
              <a:rPr lang="en-US" smtClean="0"/>
              <a:t>8/19/2020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4845A-542B-40E7-A3E9-255D8E10B632}" type="slidenum">
              <a:rPr lang="en-US" smtClean="0"/>
              <a:t>‹#›</a:t>
            </a:fld>
            <a:endParaRPr lang="en-US"/>
          </a:p>
        </p:txBody>
      </p:sp>
    </p:spTree>
    <p:extLst>
      <p:ext uri="{BB962C8B-B14F-4D97-AF65-F5344CB8AC3E}">
        <p14:creationId xmlns:p14="http://schemas.microsoft.com/office/powerpoint/2010/main" val="909586123"/>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46957" y="-228600"/>
            <a:ext cx="11361872" cy="1285875"/>
          </a:xfrm>
        </p:spPr>
        <p:txBody>
          <a:bodyPr>
            <a:normAutofit/>
          </a:bodyPr>
          <a:lstStyle/>
          <a:p>
            <a:r>
              <a:rPr lang="en-US"/>
              <a:t>Chapter 1: An unfolding crisis</a:t>
            </a:r>
            <a:endParaRPr lang="en-US" dirty="0"/>
          </a:p>
        </p:txBody>
      </p:sp>
      <p:sp>
        <p:nvSpPr>
          <p:cNvPr id="3" name="Subtitle 2"/>
          <p:cNvSpPr>
            <a:spLocks noGrp="1"/>
          </p:cNvSpPr>
          <p:nvPr>
            <p:ph type="subTitle" idx="4294967295"/>
          </p:nvPr>
        </p:nvSpPr>
        <p:spPr>
          <a:xfrm>
            <a:off x="1524000" y="3602038"/>
            <a:ext cx="9144000" cy="1655762"/>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4401" y="1057276"/>
            <a:ext cx="5003800" cy="5457824"/>
          </a:xfrm>
          <a:prstGeom prst="rect">
            <a:avLst/>
          </a:prstGeom>
        </p:spPr>
      </p:pic>
    </p:spTree>
    <p:extLst>
      <p:ext uri="{BB962C8B-B14F-4D97-AF65-F5344CB8AC3E}">
        <p14:creationId xmlns:p14="http://schemas.microsoft.com/office/powerpoint/2010/main" val="1597587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US" b="1" dirty="0"/>
              <a:t>How the pandemic initially impacted the restaurant sector in the US </a:t>
            </a:r>
            <a:endParaRPr lang="en-US" dirty="0"/>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3285067" y="1825625"/>
            <a:ext cx="5012265" cy="4710642"/>
          </a:xfrm>
        </p:spPr>
      </p:pic>
    </p:spTree>
    <p:extLst>
      <p:ext uri="{BB962C8B-B14F-4D97-AF65-F5344CB8AC3E}">
        <p14:creationId xmlns:p14="http://schemas.microsoft.com/office/powerpoint/2010/main" val="978704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US" b="1" dirty="0"/>
              <a:t>Stranded</a:t>
            </a:r>
          </a:p>
        </p:txBody>
      </p:sp>
      <p:sp>
        <p:nvSpPr>
          <p:cNvPr id="3" name="Content Placeholder 2"/>
          <p:cNvSpPr>
            <a:spLocks noGrp="1"/>
          </p:cNvSpPr>
          <p:nvPr>
            <p:ph idx="4294967295"/>
          </p:nvPr>
        </p:nvSpPr>
        <p:spPr>
          <a:xfrm>
            <a:off x="270934" y="1825624"/>
            <a:ext cx="6265333" cy="5032376"/>
          </a:xfrm>
        </p:spPr>
        <p:txBody>
          <a:bodyPr>
            <a:normAutofit/>
          </a:bodyPr>
          <a:lstStyle/>
          <a:p>
            <a:r>
              <a:rPr lang="en-US" dirty="0"/>
              <a:t>By late March with the coronavirus spreading at a rapid pace, most governments had introduced strict controls on domestic and foreign travel, which left many tourists trapped abroad. </a:t>
            </a:r>
          </a:p>
          <a:p>
            <a:r>
              <a:rPr lang="en-US" dirty="0"/>
              <a:t>Thousands were stranded in Nepal, Sri Lanka and other locations across Asia, and foreign governments stepped up their efforts to repatriate them. </a:t>
            </a:r>
          </a:p>
          <a:p>
            <a:r>
              <a:rPr lang="en-US" dirty="0"/>
              <a:t>Some governments reacted faster than others.</a:t>
            </a:r>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6267" y="1690688"/>
            <a:ext cx="5350933" cy="4351338"/>
          </a:xfrm>
          <a:prstGeom prst="rect">
            <a:avLst/>
          </a:prstGeom>
        </p:spPr>
      </p:pic>
    </p:spTree>
    <p:extLst>
      <p:ext uri="{BB962C8B-B14F-4D97-AF65-F5344CB8AC3E}">
        <p14:creationId xmlns:p14="http://schemas.microsoft.com/office/powerpoint/2010/main" val="2086839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US" b="1" dirty="0"/>
              <a:t>Case Study: COVID-19 and the meltdown of ski resorts </a:t>
            </a:r>
          </a:p>
        </p:txBody>
      </p:sp>
      <p:sp>
        <p:nvSpPr>
          <p:cNvPr id="3" name="Content Placeholder 2"/>
          <p:cNvSpPr>
            <a:spLocks noGrp="1"/>
          </p:cNvSpPr>
          <p:nvPr>
            <p:ph idx="4294967295"/>
          </p:nvPr>
        </p:nvSpPr>
        <p:spPr>
          <a:xfrm>
            <a:off x="270934" y="1825625"/>
            <a:ext cx="6671734" cy="4710642"/>
          </a:xfrm>
        </p:spPr>
        <p:txBody>
          <a:bodyPr/>
          <a:lstStyle/>
          <a:p>
            <a:r>
              <a:rPr lang="en-US" dirty="0"/>
              <a:t>Mid-March and it was like a domino effect. One after the other - from St. Anton in Austria, to </a:t>
            </a:r>
            <a:r>
              <a:rPr lang="en-US" dirty="0" err="1"/>
              <a:t>Verbier</a:t>
            </a:r>
            <a:r>
              <a:rPr lang="en-US" dirty="0"/>
              <a:t> in Switzerland, to Aspen in Colorado - ski resorts around the world in swift succession announced closures amid growing coronavirus concerns.  </a:t>
            </a:r>
          </a:p>
          <a:p>
            <a:r>
              <a:rPr lang="en-US" dirty="0"/>
              <a:t>Despite closures, the coronavirus had already ripped through well-known ski towns. </a:t>
            </a:r>
          </a:p>
          <a:p>
            <a:r>
              <a:rPr lang="en-US" dirty="0"/>
              <a:t>Resorts were left scrambling to deal with early closures and remain financially viable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2668" y="1690687"/>
            <a:ext cx="5080000" cy="4845579"/>
          </a:xfrm>
          <a:prstGeom prst="rect">
            <a:avLst/>
          </a:prstGeom>
        </p:spPr>
      </p:pic>
    </p:spTree>
    <p:extLst>
      <p:ext uri="{BB962C8B-B14F-4D97-AF65-F5344CB8AC3E}">
        <p14:creationId xmlns:p14="http://schemas.microsoft.com/office/powerpoint/2010/main" val="2125201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0"/>
            <a:ext cx="10515600" cy="1224644"/>
          </a:xfrm>
        </p:spPr>
        <p:txBody>
          <a:bodyPr/>
          <a:lstStyle/>
          <a:p>
            <a:pPr algn="ctr"/>
            <a:r>
              <a:rPr lang="en-US" dirty="0"/>
              <a:t>Topics Covered</a:t>
            </a:r>
          </a:p>
        </p:txBody>
      </p:sp>
      <p:sp>
        <p:nvSpPr>
          <p:cNvPr id="3" name="Content Placeholder 2"/>
          <p:cNvSpPr>
            <a:spLocks noGrp="1"/>
          </p:cNvSpPr>
          <p:nvPr>
            <p:ph idx="4294967295"/>
          </p:nvPr>
        </p:nvSpPr>
        <p:spPr>
          <a:xfrm>
            <a:off x="838200" y="1825625"/>
            <a:ext cx="10515600" cy="4351338"/>
          </a:xfrm>
        </p:spPr>
        <p:txBody>
          <a:bodyPr>
            <a:normAutofit/>
          </a:bodyPr>
          <a:lstStyle/>
          <a:p>
            <a:r>
              <a:rPr lang="en-US" dirty="0"/>
              <a:t>Case Study: How the cruise industry became a symbol of COVID-19</a:t>
            </a:r>
          </a:p>
          <a:p>
            <a:r>
              <a:rPr lang="en-US" dirty="0"/>
              <a:t>The outbreak</a:t>
            </a:r>
          </a:p>
          <a:p>
            <a:r>
              <a:rPr lang="en-US" dirty="0"/>
              <a:t>Pandemic </a:t>
            </a:r>
          </a:p>
          <a:p>
            <a:r>
              <a:rPr lang="en-US" dirty="0"/>
              <a:t>Stranded </a:t>
            </a:r>
          </a:p>
          <a:p>
            <a:r>
              <a:rPr lang="en-US" dirty="0"/>
              <a:t>Case Study: COVID-19 and the meltdown of ski resorts </a:t>
            </a:r>
            <a:endParaRPr lang="en-US" dirty="0">
              <a:effectLst/>
            </a:endParaRPr>
          </a:p>
        </p:txBody>
      </p:sp>
    </p:spTree>
    <p:extLst>
      <p:ext uri="{BB962C8B-B14F-4D97-AF65-F5344CB8AC3E}">
        <p14:creationId xmlns:p14="http://schemas.microsoft.com/office/powerpoint/2010/main" val="1128502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7333" y="643467"/>
            <a:ext cx="10676467" cy="1047221"/>
          </a:xfrm>
        </p:spPr>
        <p:txBody>
          <a:bodyPr>
            <a:normAutofit fontScale="90000"/>
          </a:bodyPr>
          <a:lstStyle/>
          <a:p>
            <a:r>
              <a:rPr lang="en-US" b="1" dirty="0"/>
              <a:t>Case Study: How the cruise industry became a symbol of COVID-19</a:t>
            </a:r>
            <a:br>
              <a:rPr lang="en-US" dirty="0"/>
            </a:br>
            <a:endParaRPr lang="en-US" dirty="0"/>
          </a:p>
        </p:txBody>
      </p:sp>
      <p:sp>
        <p:nvSpPr>
          <p:cNvPr id="3" name="Content Placeholder 2"/>
          <p:cNvSpPr>
            <a:spLocks noGrp="1"/>
          </p:cNvSpPr>
          <p:nvPr>
            <p:ph idx="4294967295"/>
          </p:nvPr>
        </p:nvSpPr>
        <p:spPr>
          <a:xfrm>
            <a:off x="0" y="1825624"/>
            <a:ext cx="6705600" cy="5032375"/>
          </a:xfrm>
        </p:spPr>
        <p:txBody>
          <a:bodyPr>
            <a:normAutofit fontScale="92500" lnSpcReduction="10000"/>
          </a:bodyPr>
          <a:lstStyle/>
          <a:p>
            <a:r>
              <a:rPr lang="en-US" dirty="0"/>
              <a:t>Until COVID-19, the cruise sector was one of the most successful and dynamic subsectors of the global tourism industry. </a:t>
            </a:r>
          </a:p>
          <a:p>
            <a:r>
              <a:rPr lang="en-US" dirty="0"/>
              <a:t>Early in 2020, COVID-19 infected passengers aboard Carnival’s Diamond Princess </a:t>
            </a:r>
          </a:p>
          <a:p>
            <a:r>
              <a:rPr lang="en-US" dirty="0"/>
              <a:t>Out of the ship’s 3,711 passengers and crew, 712 eventually tested positive</a:t>
            </a:r>
          </a:p>
          <a:p>
            <a:r>
              <a:rPr lang="en-US" dirty="0"/>
              <a:t>The cruise industry suddenly went from being the golden child of the tourism sector to a sober symbol of the deadly disease. </a:t>
            </a:r>
          </a:p>
          <a:p>
            <a:r>
              <a:rPr lang="en-US" dirty="0"/>
              <a:t>Carnival’s response to the coronavirus outbreak raised questions about corporate negligence and fleet safety. </a:t>
            </a:r>
          </a:p>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1825625"/>
            <a:ext cx="5249333" cy="4588933"/>
          </a:xfrm>
          <a:prstGeom prst="rect">
            <a:avLst/>
          </a:prstGeom>
        </p:spPr>
      </p:pic>
    </p:spTree>
    <p:extLst>
      <p:ext uri="{BB962C8B-B14F-4D97-AF65-F5344CB8AC3E}">
        <p14:creationId xmlns:p14="http://schemas.microsoft.com/office/powerpoint/2010/main" val="284804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US" b="1" dirty="0"/>
              <a:t>The outbreak</a:t>
            </a:r>
            <a:br>
              <a:rPr lang="en-US" dirty="0"/>
            </a:br>
            <a:endParaRPr lang="en-US" dirty="0"/>
          </a:p>
        </p:txBody>
      </p:sp>
      <p:sp>
        <p:nvSpPr>
          <p:cNvPr id="3" name="Content Placeholder 2"/>
          <p:cNvSpPr>
            <a:spLocks noGrp="1"/>
          </p:cNvSpPr>
          <p:nvPr>
            <p:ph idx="4294967295"/>
          </p:nvPr>
        </p:nvSpPr>
        <p:spPr>
          <a:xfrm>
            <a:off x="270933" y="1354668"/>
            <a:ext cx="8060267" cy="5503332"/>
          </a:xfrm>
        </p:spPr>
        <p:txBody>
          <a:bodyPr>
            <a:normAutofit/>
          </a:bodyPr>
          <a:lstStyle/>
          <a:p>
            <a:r>
              <a:rPr lang="en-US" dirty="0"/>
              <a:t>At the end of December 2019, public health officials from China informed the World Health Organization that they had a problem: an unknown, new virus was causing pneumonia-like illness in the central Chinese city of Wuhan. </a:t>
            </a:r>
          </a:p>
          <a:p>
            <a:r>
              <a:rPr lang="en-US" dirty="0"/>
              <a:t>The World Health Organization (WHO) named the disease caused by the virus COVID-19, which references the type of virus and the year it emerged. </a:t>
            </a:r>
          </a:p>
          <a:p>
            <a:r>
              <a:rPr lang="en-US" dirty="0"/>
              <a:t>It was early February when COVID began to have a potent impact on the travel sector – first in Asia</a:t>
            </a:r>
          </a:p>
          <a:p>
            <a:pPr marL="0" indent="0">
              <a:buNone/>
            </a:pPr>
            <a:r>
              <a:rPr lang="en-US" dirty="0"/>
              <a:t>  </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8933" y="1354668"/>
            <a:ext cx="3398970" cy="4778375"/>
          </a:xfrm>
          <a:prstGeom prst="rect">
            <a:avLst/>
          </a:prstGeom>
        </p:spPr>
      </p:pic>
    </p:spTree>
    <p:extLst>
      <p:ext uri="{BB962C8B-B14F-4D97-AF65-F5344CB8AC3E}">
        <p14:creationId xmlns:p14="http://schemas.microsoft.com/office/powerpoint/2010/main" val="3669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US" b="1" dirty="0"/>
              <a:t>The outbreak</a:t>
            </a:r>
            <a:br>
              <a:rPr lang="en-US" dirty="0"/>
            </a:br>
            <a:endParaRPr lang="en-US" dirty="0"/>
          </a:p>
        </p:txBody>
      </p:sp>
      <p:sp>
        <p:nvSpPr>
          <p:cNvPr id="3" name="Content Placeholder 2"/>
          <p:cNvSpPr>
            <a:spLocks noGrp="1"/>
          </p:cNvSpPr>
          <p:nvPr>
            <p:ph idx="4294967295"/>
          </p:nvPr>
        </p:nvSpPr>
        <p:spPr>
          <a:xfrm>
            <a:off x="270933" y="1354668"/>
            <a:ext cx="7349067" cy="5503332"/>
          </a:xfrm>
        </p:spPr>
        <p:txBody>
          <a:bodyPr>
            <a:normAutofit/>
          </a:bodyPr>
          <a:lstStyle/>
          <a:p>
            <a:r>
              <a:rPr lang="en-US" dirty="0"/>
              <a:t>In Europe in the last week of February, with the news that 11 towns in Italy were on lockdown, and countries like Austria and Croatia had announced their first cases, it was apparent that the impact of COVID-19 was likely to be felt on a more global scale than was perhaps previously envisaged.  </a:t>
            </a:r>
          </a:p>
          <a:p>
            <a:r>
              <a:rPr lang="en-US" dirty="0"/>
              <a:t>Italy was the first European country to lockdown </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7267" y="1354668"/>
            <a:ext cx="3733800" cy="5032375"/>
          </a:xfrm>
          <a:prstGeom prst="rect">
            <a:avLst/>
          </a:prstGeom>
        </p:spPr>
      </p:pic>
    </p:spTree>
    <p:extLst>
      <p:ext uri="{BB962C8B-B14F-4D97-AF65-F5344CB8AC3E}">
        <p14:creationId xmlns:p14="http://schemas.microsoft.com/office/powerpoint/2010/main" val="1645803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US" dirty="0"/>
              <a:t>Travel and tourism may be the one industry to see the greatest impact from the coronavirus </a:t>
            </a:r>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838200" y="1690689"/>
            <a:ext cx="10515600" cy="4845578"/>
          </a:xfrm>
        </p:spPr>
      </p:pic>
    </p:spTree>
    <p:extLst>
      <p:ext uri="{BB962C8B-B14F-4D97-AF65-F5344CB8AC3E}">
        <p14:creationId xmlns:p14="http://schemas.microsoft.com/office/powerpoint/2010/main" val="545526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US" b="1" dirty="0"/>
              <a:t>Pandemic</a:t>
            </a:r>
          </a:p>
        </p:txBody>
      </p:sp>
      <p:sp>
        <p:nvSpPr>
          <p:cNvPr id="3" name="Content Placeholder 2"/>
          <p:cNvSpPr>
            <a:spLocks noGrp="1"/>
          </p:cNvSpPr>
          <p:nvPr>
            <p:ph idx="4294967295"/>
          </p:nvPr>
        </p:nvSpPr>
        <p:spPr>
          <a:xfrm>
            <a:off x="270934" y="1825624"/>
            <a:ext cx="7687734" cy="4739481"/>
          </a:xfrm>
        </p:spPr>
        <p:txBody>
          <a:bodyPr>
            <a:normAutofit/>
          </a:bodyPr>
          <a:lstStyle/>
          <a:p>
            <a:r>
              <a:rPr lang="en-US" dirty="0"/>
              <a:t>The crisis struck during the key pre-summer booking period for many travel companies - travel disruptions began to be commonplace. </a:t>
            </a:r>
          </a:p>
          <a:p>
            <a:r>
              <a:rPr lang="en-US" dirty="0"/>
              <a:t>In the attractions sector, Shanghai Disney was among the first major global attractions to close its doors – that was in late January - followed in short order by all of Asia's Disney-themed parks. </a:t>
            </a:r>
          </a:p>
          <a:p>
            <a:r>
              <a:rPr lang="en-US" dirty="0"/>
              <a:t>On March 11, the World Health Organization declared that COVID-19 was a pandemic, and countries began to close borders.</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9599" y="1027906"/>
            <a:ext cx="3725333" cy="5537200"/>
          </a:xfrm>
          <a:prstGeom prst="rect">
            <a:avLst/>
          </a:prstGeom>
        </p:spPr>
      </p:pic>
    </p:spTree>
    <p:extLst>
      <p:ext uri="{BB962C8B-B14F-4D97-AF65-F5344CB8AC3E}">
        <p14:creationId xmlns:p14="http://schemas.microsoft.com/office/powerpoint/2010/main" val="1055248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US" dirty="0"/>
              <a:t>COVID-19 caused huge of disruption to the global airline industry</a:t>
            </a:r>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3115733" y="1825625"/>
            <a:ext cx="5155936" cy="4744508"/>
          </a:xfrm>
        </p:spPr>
      </p:pic>
    </p:spTree>
    <p:extLst>
      <p:ext uri="{BB962C8B-B14F-4D97-AF65-F5344CB8AC3E}">
        <p14:creationId xmlns:p14="http://schemas.microsoft.com/office/powerpoint/2010/main" val="421886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US" b="1" dirty="0"/>
              <a:t>Pandemic</a:t>
            </a:r>
          </a:p>
        </p:txBody>
      </p:sp>
      <p:sp>
        <p:nvSpPr>
          <p:cNvPr id="3" name="Content Placeholder 2"/>
          <p:cNvSpPr>
            <a:spLocks noGrp="1"/>
          </p:cNvSpPr>
          <p:nvPr>
            <p:ph idx="4294967295"/>
          </p:nvPr>
        </p:nvSpPr>
        <p:spPr>
          <a:xfrm>
            <a:off x="270934" y="1825624"/>
            <a:ext cx="6265333" cy="4739481"/>
          </a:xfrm>
        </p:spPr>
        <p:txBody>
          <a:bodyPr>
            <a:normAutofit lnSpcReduction="10000"/>
          </a:bodyPr>
          <a:lstStyle/>
          <a:p>
            <a:r>
              <a:rPr lang="en-US" dirty="0"/>
              <a:t>By the end of March 2020, governments in many countries – for example, top tourism destinations like Spain - had ordered the closure of their hotels, and business and leisure travel was almost at a standstill. </a:t>
            </a:r>
          </a:p>
          <a:p>
            <a:r>
              <a:rPr lang="en-US" dirty="0"/>
              <a:t>On a positive note, China’s hotel sector was showing signs of recovery at this time, with daily hotel occupancy showed reaching an absolute level of 31.8 percent on March 28, up from a low of 7.4 percent during the first week of February </a:t>
            </a:r>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6267" y="1825624"/>
            <a:ext cx="5596888" cy="4351338"/>
          </a:xfrm>
          <a:prstGeom prst="rect">
            <a:avLst/>
          </a:prstGeom>
        </p:spPr>
      </p:pic>
    </p:spTree>
    <p:extLst>
      <p:ext uri="{BB962C8B-B14F-4D97-AF65-F5344CB8AC3E}">
        <p14:creationId xmlns:p14="http://schemas.microsoft.com/office/powerpoint/2010/main" val="1039861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675</TotalTime>
  <Words>642</Words>
  <Application>Microsoft Office PowerPoint</Application>
  <PresentationFormat>Widescreen</PresentationFormat>
  <Paragraphs>41</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Qualtrics Grotesque Light</vt:lpstr>
      <vt:lpstr>Office Theme</vt:lpstr>
      <vt:lpstr>Chapter 1: An unfolding crisis</vt:lpstr>
      <vt:lpstr>Topics Covered</vt:lpstr>
      <vt:lpstr>Case Study: How the cruise industry became a symbol of COVID-19 </vt:lpstr>
      <vt:lpstr>The outbreak </vt:lpstr>
      <vt:lpstr>The outbreak </vt:lpstr>
      <vt:lpstr>Travel and tourism may be the one industry to see the greatest impact from the coronavirus </vt:lpstr>
      <vt:lpstr>Pandemic</vt:lpstr>
      <vt:lpstr>COVID-19 caused huge of disruption to the global airline industry</vt:lpstr>
      <vt:lpstr>Pandemic</vt:lpstr>
      <vt:lpstr>How the pandemic initially impacted the restaurant sector in the US </vt:lpstr>
      <vt:lpstr>Stranded</vt:lpstr>
      <vt:lpstr>Case Study: COVID-19 and the meltdown of ski resorts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AJDARI, BAHMAN</dc:creator>
  <cp:lastModifiedBy>Sally North</cp:lastModifiedBy>
  <cp:revision>117</cp:revision>
  <dcterms:created xsi:type="dcterms:W3CDTF">2016-10-06T21:44:10Z</dcterms:created>
  <dcterms:modified xsi:type="dcterms:W3CDTF">2020-08-19T13:31:50Z</dcterms:modified>
</cp:coreProperties>
</file>